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58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77" r:id="rId21"/>
    <p:sldId id="268" r:id="rId22"/>
    <p:sldId id="26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dirty="0"/>
              <a:t>12/29/2024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dirty="0"/>
              <a:t>12/29/2024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dirty="0"/>
              <a:t>12/29/2024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dirty="0"/>
              <a:t>12/29/2024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dirty="0"/>
              <a:t>12/29/2024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dirty="0"/>
              <a:t>12/29/2024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dirty="0"/>
              <a:t>12/29/2024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dirty="0"/>
              <a:t>12/29/2024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dirty="0"/>
              <a:t>12/29/2024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dirty="0"/>
              <a:t>12/29/2024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26A7B589-FD4B-7E46-869A-CBADC5FC564E}" type="datetimeFigureOut">
              <a:rPr lang="en-US" dirty="0"/>
              <a:t>12/29/2024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dirty="0"/>
              <a:t>12/29/2024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9E458-EFE1-03CB-6BE8-9877475D70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MX" dirty="0"/>
              <a:t>CUENTA PÚBLICA GESTIÓN AÑO 2023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4CC7E89-8B15-BE86-3BE9-8985B9C2BD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s-MX" dirty="0"/>
              <a:t> “Liceo miguel de cervantes y Saavedra”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10262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A81A578-E5E0-DE88-2C17-84DEC8B04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611" y="0"/>
            <a:ext cx="9522777" cy="55478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E277C7D-FB5C-6F85-315B-A0E91FF9D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60" y="393405"/>
            <a:ext cx="10774279" cy="476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059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FD51DA-F534-C5EF-8DA3-37843E4F3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120316"/>
            <a:ext cx="9520158" cy="987480"/>
          </a:xfrm>
        </p:spPr>
        <p:txBody>
          <a:bodyPr/>
          <a:lstStyle/>
          <a:p>
            <a:pPr algn="ctr"/>
            <a:r>
              <a:rPr lang="es-MX" dirty="0"/>
              <a:t>Estrategias desarrolladas para mejorar los resultados de aprendizaje: avances y dificultades.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865E4-E824-BD84-CA20-C15EAD5AA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268" y="1218290"/>
            <a:ext cx="9520158" cy="345061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CL" u="sng" dirty="0"/>
              <a:t>AVANCES</a:t>
            </a:r>
            <a:r>
              <a:rPr lang="es-CL" dirty="0"/>
              <a:t>:</a:t>
            </a:r>
          </a:p>
          <a:p>
            <a:r>
              <a:rPr lang="es-CL" dirty="0"/>
              <a:t>ORGANIZACIÓN INSTITUCIONAL</a:t>
            </a:r>
          </a:p>
          <a:p>
            <a:r>
              <a:rPr lang="es-CL" dirty="0"/>
              <a:t>REFLEXIÓN DE EQUIPOS DOCENTES Y PROFESIONALES</a:t>
            </a:r>
          </a:p>
          <a:p>
            <a:r>
              <a:rPr lang="es-CL" dirty="0"/>
              <a:t>RECUPERACIÓN DE APRENDIZAJES</a:t>
            </a:r>
          </a:p>
          <a:p>
            <a:r>
              <a:rPr lang="es-CL" dirty="0"/>
              <a:t>MEJORAR TASA DE REPITENCIA</a:t>
            </a:r>
          </a:p>
          <a:p>
            <a:pPr marL="0" indent="0">
              <a:buNone/>
            </a:pPr>
            <a:r>
              <a:rPr lang="es-CL" u="sng" dirty="0"/>
              <a:t>DESAFÍOS</a:t>
            </a:r>
            <a:r>
              <a:rPr lang="es-CL" dirty="0"/>
              <a:t>:</a:t>
            </a:r>
          </a:p>
          <a:p>
            <a:r>
              <a:rPr lang="es-CL" dirty="0"/>
              <a:t>ABORDAR: DESERCIÓN, ASISTENCIA, PUNTUALIDAD</a:t>
            </a:r>
          </a:p>
          <a:p>
            <a:r>
              <a:rPr lang="es-CL" dirty="0"/>
              <a:t>PROYECTO 2024: JORNADA ÚNICA</a:t>
            </a:r>
          </a:p>
        </p:txBody>
      </p:sp>
    </p:spTree>
    <p:extLst>
      <p:ext uri="{BB962C8B-B14F-4D97-AF65-F5344CB8AC3E}">
        <p14:creationId xmlns:p14="http://schemas.microsoft.com/office/powerpoint/2010/main" val="525949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92E078-E4DC-0B21-56B7-E89714F1C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138" y="0"/>
            <a:ext cx="9520158" cy="1049235"/>
          </a:xfrm>
        </p:spPr>
        <p:txBody>
          <a:bodyPr/>
          <a:lstStyle/>
          <a:p>
            <a:pPr algn="ctr"/>
            <a:r>
              <a:rPr lang="es-MX" dirty="0"/>
              <a:t>Horas realizadas del plan de estudio y cumplimiento del calendario escolar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4BA74D-636D-A999-6691-60F3FC628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5328" y="1271453"/>
            <a:ext cx="9520158" cy="3450613"/>
          </a:xfrm>
        </p:spPr>
        <p:txBody>
          <a:bodyPr/>
          <a:lstStyle/>
          <a:p>
            <a:r>
              <a:rPr lang="es-MX" dirty="0"/>
              <a:t>Año 2023 se trabajó con 2 jornadas: Mañana y Tarde.</a:t>
            </a:r>
          </a:p>
          <a:p>
            <a:r>
              <a:rPr lang="es-MX" b="1" dirty="0"/>
              <a:t>12</a:t>
            </a:r>
            <a:r>
              <a:rPr lang="es-MX" dirty="0"/>
              <a:t> cursos en jornada de mañana: </a:t>
            </a:r>
            <a:r>
              <a:rPr lang="es-MX" b="1" dirty="0"/>
              <a:t>292</a:t>
            </a:r>
            <a:r>
              <a:rPr lang="es-MX" dirty="0"/>
              <a:t> estudiantes.</a:t>
            </a:r>
          </a:p>
          <a:p>
            <a:r>
              <a:rPr lang="es-MX" b="1" dirty="0"/>
              <a:t>7</a:t>
            </a:r>
            <a:r>
              <a:rPr lang="es-MX" dirty="0"/>
              <a:t> cursos en la jornada de tarde: </a:t>
            </a:r>
            <a:r>
              <a:rPr lang="es-MX" b="1" dirty="0"/>
              <a:t>108 </a:t>
            </a:r>
            <a:r>
              <a:rPr lang="es-MX" dirty="0"/>
              <a:t>estudiantes.</a:t>
            </a:r>
          </a:p>
          <a:p>
            <a:r>
              <a:rPr lang="es-MX" dirty="0"/>
              <a:t>Horas plan de estudio </a:t>
            </a:r>
            <a:r>
              <a:rPr lang="es-MX" b="1" dirty="0"/>
              <a:t>1ros y 2dos Medios: 33 </a:t>
            </a:r>
            <a:r>
              <a:rPr lang="es-MX" b="1" dirty="0" err="1"/>
              <a:t>hrs</a:t>
            </a:r>
            <a:r>
              <a:rPr lang="es-MX" b="1" dirty="0"/>
              <a:t>.</a:t>
            </a:r>
          </a:p>
          <a:p>
            <a:r>
              <a:rPr lang="es-MX" dirty="0"/>
              <a:t>Horas plan de estudio </a:t>
            </a:r>
            <a:r>
              <a:rPr lang="es-MX" b="1" dirty="0"/>
              <a:t>3ros y 4tos Medios: 36 </a:t>
            </a:r>
            <a:r>
              <a:rPr lang="es-MX" b="1" dirty="0" err="1"/>
              <a:t>hrs</a:t>
            </a:r>
            <a:r>
              <a:rPr lang="es-MX" b="1" dirty="0"/>
              <a:t>.</a:t>
            </a:r>
            <a:endParaRPr lang="es-CL" b="1" dirty="0"/>
          </a:p>
          <a:p>
            <a:r>
              <a:rPr lang="es-CL" dirty="0"/>
              <a:t>Calendario Escolar cumplido con jornadas de recuperación, según Resolución </a:t>
            </a:r>
            <a:r>
              <a:rPr lang="es-CL" dirty="0" err="1"/>
              <a:t>Excenta</a:t>
            </a:r>
            <a:r>
              <a:rPr lang="es-CL" dirty="0"/>
              <a:t> 3562 MINEDUC.</a:t>
            </a:r>
          </a:p>
        </p:txBody>
      </p:sp>
    </p:spTree>
    <p:extLst>
      <p:ext uri="{BB962C8B-B14F-4D97-AF65-F5344CB8AC3E}">
        <p14:creationId xmlns:p14="http://schemas.microsoft.com/office/powerpoint/2010/main" val="3843785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6A2C71-5B39-BE68-0F28-8FFEEDB82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8600" y="1"/>
            <a:ext cx="11633077" cy="403412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/>
              <a:t>             Indicadores de eficiencia interna: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8D6322F-0262-CD38-FA01-A86699E8A7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691527"/>
              </p:ext>
            </p:extLst>
          </p:nvPr>
        </p:nvGraphicFramePr>
        <p:xfrm>
          <a:off x="3079376" y="303289"/>
          <a:ext cx="7288306" cy="6151307"/>
        </p:xfrm>
        <a:graphic>
          <a:graphicData uri="http://schemas.openxmlformats.org/drawingml/2006/table">
            <a:tbl>
              <a:tblPr firstRow="1" firstCol="1" bandRow="1"/>
              <a:tblGrid>
                <a:gridCol w="969927">
                  <a:extLst>
                    <a:ext uri="{9D8B030D-6E8A-4147-A177-3AD203B41FA5}">
                      <a16:colId xmlns:a16="http://schemas.microsoft.com/office/drawing/2014/main" val="1413720427"/>
                    </a:ext>
                  </a:extLst>
                </a:gridCol>
                <a:gridCol w="2286256">
                  <a:extLst>
                    <a:ext uri="{9D8B030D-6E8A-4147-A177-3AD203B41FA5}">
                      <a16:colId xmlns:a16="http://schemas.microsoft.com/office/drawing/2014/main" val="2668824372"/>
                    </a:ext>
                  </a:extLst>
                </a:gridCol>
                <a:gridCol w="2286256">
                  <a:extLst>
                    <a:ext uri="{9D8B030D-6E8A-4147-A177-3AD203B41FA5}">
                      <a16:colId xmlns:a16="http://schemas.microsoft.com/office/drawing/2014/main" val="3417483786"/>
                    </a:ext>
                  </a:extLst>
                </a:gridCol>
                <a:gridCol w="1745867">
                  <a:extLst>
                    <a:ext uri="{9D8B030D-6E8A-4147-A177-3AD203B41FA5}">
                      <a16:colId xmlns:a16="http://schemas.microsoft.com/office/drawing/2014/main" val="817446499"/>
                    </a:ext>
                  </a:extLst>
                </a:gridCol>
              </a:tblGrid>
              <a:tr h="2943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Curso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 de marzo 2023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diciembre 2023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Diferencia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4418877"/>
                  </a:ext>
                </a:extLst>
              </a:tr>
              <a:tr h="2927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1° A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4044141"/>
                  </a:ext>
                </a:extLst>
              </a:tr>
              <a:tr h="2927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1° B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3912652"/>
                  </a:ext>
                </a:extLst>
              </a:tr>
              <a:tr h="2927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1° C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+2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1629265"/>
                  </a:ext>
                </a:extLst>
              </a:tr>
              <a:tr h="2927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1° D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9454836"/>
                  </a:ext>
                </a:extLst>
              </a:tr>
              <a:tr h="2927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2° A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0296261"/>
                  </a:ext>
                </a:extLst>
              </a:tr>
              <a:tr h="2927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2°B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+4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0792972"/>
                  </a:ext>
                </a:extLst>
              </a:tr>
              <a:tr h="2927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2° C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0664844"/>
                  </a:ext>
                </a:extLst>
              </a:tr>
              <a:tr h="2927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2° D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3017572"/>
                  </a:ext>
                </a:extLst>
              </a:tr>
              <a:tr h="2927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2° E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7949929"/>
                  </a:ext>
                </a:extLst>
              </a:tr>
              <a:tr h="2927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3° A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495287"/>
                  </a:ext>
                </a:extLst>
              </a:tr>
              <a:tr h="2927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3° B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+1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221170"/>
                  </a:ext>
                </a:extLst>
              </a:tr>
              <a:tr h="2927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3° C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6689286"/>
                  </a:ext>
                </a:extLst>
              </a:tr>
              <a:tr h="2927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3° D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6690712"/>
                  </a:ext>
                </a:extLst>
              </a:tr>
              <a:tr h="2927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3° E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1038658"/>
                  </a:ext>
                </a:extLst>
              </a:tr>
              <a:tr h="2927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4° A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3059540"/>
                  </a:ext>
                </a:extLst>
              </a:tr>
              <a:tr h="2927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4° B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+1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488209"/>
                  </a:ext>
                </a:extLst>
              </a:tr>
              <a:tr h="2927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4° C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4943333"/>
                  </a:ext>
                </a:extLst>
              </a:tr>
              <a:tr h="2927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4° D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+2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8665645"/>
                  </a:ext>
                </a:extLst>
              </a:tr>
              <a:tr h="2927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4° E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7183369"/>
                  </a:ext>
                </a:extLst>
              </a:tr>
              <a:tr h="2943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6861312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B9AF1EBE-94D1-55D6-284E-BF7155004FA6}"/>
              </a:ext>
            </a:extLst>
          </p:cNvPr>
          <p:cNvSpPr txBox="1"/>
          <p:nvPr/>
        </p:nvSpPr>
        <p:spPr>
          <a:xfrm>
            <a:off x="264460" y="2272553"/>
            <a:ext cx="28149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/>
              <a:t>MATRÍCULA 2023</a:t>
            </a:r>
          </a:p>
        </p:txBody>
      </p:sp>
    </p:spTree>
    <p:extLst>
      <p:ext uri="{BB962C8B-B14F-4D97-AF65-F5344CB8AC3E}">
        <p14:creationId xmlns:p14="http://schemas.microsoft.com/office/powerpoint/2010/main" val="2799129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DFC323-1D0E-28E0-6E7E-CCD1C5916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82588"/>
            <a:ext cx="2958353" cy="1250576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ASISTENCIA 2023</a:t>
            </a:r>
            <a:endParaRPr lang="es-CL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9646D263-2154-103D-45C5-5899026889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5186500"/>
              </p:ext>
            </p:extLst>
          </p:nvPr>
        </p:nvGraphicFramePr>
        <p:xfrm>
          <a:off x="2958352" y="0"/>
          <a:ext cx="6629400" cy="6533501"/>
        </p:xfrm>
        <a:graphic>
          <a:graphicData uri="http://schemas.openxmlformats.org/drawingml/2006/table">
            <a:tbl>
              <a:tblPr firstRow="1" firstCol="1" bandRow="1"/>
              <a:tblGrid>
                <a:gridCol w="1604620">
                  <a:extLst>
                    <a:ext uri="{9D8B030D-6E8A-4147-A177-3AD203B41FA5}">
                      <a16:colId xmlns:a16="http://schemas.microsoft.com/office/drawing/2014/main" val="4070267015"/>
                    </a:ext>
                  </a:extLst>
                </a:gridCol>
                <a:gridCol w="1902551">
                  <a:extLst>
                    <a:ext uri="{9D8B030D-6E8A-4147-A177-3AD203B41FA5}">
                      <a16:colId xmlns:a16="http://schemas.microsoft.com/office/drawing/2014/main" val="3950891484"/>
                    </a:ext>
                  </a:extLst>
                </a:gridCol>
                <a:gridCol w="1699440">
                  <a:extLst>
                    <a:ext uri="{9D8B030D-6E8A-4147-A177-3AD203B41FA5}">
                      <a16:colId xmlns:a16="http://schemas.microsoft.com/office/drawing/2014/main" val="2858433460"/>
                    </a:ext>
                  </a:extLst>
                </a:gridCol>
                <a:gridCol w="1422789">
                  <a:extLst>
                    <a:ext uri="{9D8B030D-6E8A-4147-A177-3AD203B41FA5}">
                      <a16:colId xmlns:a16="http://schemas.microsoft.com/office/drawing/2014/main" val="3366829196"/>
                    </a:ext>
                  </a:extLst>
                </a:gridCol>
              </a:tblGrid>
              <a:tr h="24721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Curso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1er Semestre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2° Semestre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Anual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179136"/>
                  </a:ext>
                </a:extLst>
              </a:tr>
              <a:tr h="3156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1° A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83,80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72,67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77,12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2881154"/>
                  </a:ext>
                </a:extLst>
              </a:tr>
              <a:tr h="3156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1° B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80,80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72,63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75,9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0566374"/>
                  </a:ext>
                </a:extLst>
              </a:tr>
              <a:tr h="3156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1° C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88,03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78,55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82,34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802115"/>
                  </a:ext>
                </a:extLst>
              </a:tr>
              <a:tr h="3156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1° D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88,78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76,32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81,3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323128"/>
                  </a:ext>
                </a:extLst>
              </a:tr>
              <a:tr h="3156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2° A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83,05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74,33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77,82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2886262"/>
                  </a:ext>
                </a:extLst>
              </a:tr>
              <a:tr h="3156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2°B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83,73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70,25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75,64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2456073"/>
                  </a:ext>
                </a:extLst>
              </a:tr>
              <a:tr h="3156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2° C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87,95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79,92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83,13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4949557"/>
                  </a:ext>
                </a:extLst>
              </a:tr>
              <a:tr h="3156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2° D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68,93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68,02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68,38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5548427"/>
                  </a:ext>
                </a:extLst>
              </a:tr>
              <a:tr h="3156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2° E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85,05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80,13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82,1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964627"/>
                  </a:ext>
                </a:extLst>
              </a:tr>
              <a:tr h="3156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3° A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85,28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78,85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81,42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7846680"/>
                  </a:ext>
                </a:extLst>
              </a:tr>
              <a:tr h="3156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3°B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83,78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72,40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76,95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1519251"/>
                  </a:ext>
                </a:extLst>
              </a:tr>
              <a:tr h="3156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3° C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87,13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79,12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82,32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0324388"/>
                  </a:ext>
                </a:extLst>
              </a:tr>
              <a:tr h="3156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3° D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84,03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69,70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75,43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1944187"/>
                  </a:ext>
                </a:extLst>
              </a:tr>
              <a:tr h="3156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3° E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82,28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78,53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80,03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6170097"/>
                  </a:ext>
                </a:extLst>
              </a:tr>
              <a:tr h="3156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4° A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82,95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75,88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79,02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1359059"/>
                  </a:ext>
                </a:extLst>
              </a:tr>
              <a:tr h="3156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4° B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83,70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73,84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78,22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7798456"/>
                  </a:ext>
                </a:extLst>
              </a:tr>
              <a:tr h="3156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4° C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86,13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75,10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80,00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073935"/>
                  </a:ext>
                </a:extLst>
              </a:tr>
              <a:tr h="3156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4° D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82,68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77,40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79,74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8816221"/>
                  </a:ext>
                </a:extLst>
              </a:tr>
              <a:tr h="35550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4° E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80,55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75,94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77,99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972003"/>
                  </a:ext>
                </a:extLst>
              </a:tr>
              <a:tr h="2489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83,61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75,24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78,68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0934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2893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3F2E5F-C5C5-A360-A8F0-E124A7312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32923"/>
            <a:ext cx="3697941" cy="1320115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APROBACIÓN DE ESTUDIANTES AÑO 2023</a:t>
            </a:r>
            <a:endParaRPr lang="es-CL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1A8D4B4D-1CE0-936F-21E5-042191858E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4823092"/>
              </p:ext>
            </p:extLst>
          </p:nvPr>
        </p:nvGraphicFramePr>
        <p:xfrm>
          <a:off x="3904717" y="51484"/>
          <a:ext cx="6745353" cy="6403109"/>
        </p:xfrm>
        <a:graphic>
          <a:graphicData uri="http://schemas.openxmlformats.org/drawingml/2006/table">
            <a:tbl>
              <a:tblPr firstRow="1" firstCol="1" bandRow="1"/>
              <a:tblGrid>
                <a:gridCol w="1808638">
                  <a:extLst>
                    <a:ext uri="{9D8B030D-6E8A-4147-A177-3AD203B41FA5}">
                      <a16:colId xmlns:a16="http://schemas.microsoft.com/office/drawing/2014/main" val="222112176"/>
                    </a:ext>
                  </a:extLst>
                </a:gridCol>
                <a:gridCol w="2045598">
                  <a:extLst>
                    <a:ext uri="{9D8B030D-6E8A-4147-A177-3AD203B41FA5}">
                      <a16:colId xmlns:a16="http://schemas.microsoft.com/office/drawing/2014/main" val="3484377337"/>
                    </a:ext>
                  </a:extLst>
                </a:gridCol>
                <a:gridCol w="2891117">
                  <a:extLst>
                    <a:ext uri="{9D8B030D-6E8A-4147-A177-3AD203B41FA5}">
                      <a16:colId xmlns:a16="http://schemas.microsoft.com/office/drawing/2014/main" val="1064413696"/>
                    </a:ext>
                  </a:extLst>
                </a:gridCol>
              </a:tblGrid>
              <a:tr h="53966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Curso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42" marR="65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N° Aprobadas/os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42" marR="65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N° Aprobadas/os con Dec. 67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42" marR="65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0499890"/>
                  </a:ext>
                </a:extLst>
              </a:tr>
              <a:tr h="29317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1° A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42" marR="65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5742" marR="65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42" marR="65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4741081"/>
                  </a:ext>
                </a:extLst>
              </a:tr>
              <a:tr h="29317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1° B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42" marR="65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5742" marR="65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42" marR="65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6378104"/>
                  </a:ext>
                </a:extLst>
              </a:tr>
              <a:tr h="29317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1° C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42" marR="65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5742" marR="65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42" marR="65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2440274"/>
                  </a:ext>
                </a:extLst>
              </a:tr>
              <a:tr h="29317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1° D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42" marR="65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5742" marR="65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42" marR="65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3611678"/>
                  </a:ext>
                </a:extLst>
              </a:tr>
              <a:tr h="29317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2° A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42" marR="65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65742" marR="65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42" marR="65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748434"/>
                  </a:ext>
                </a:extLst>
              </a:tr>
              <a:tr h="29317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2°B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42" marR="65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5742" marR="65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42" marR="65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2387772"/>
                  </a:ext>
                </a:extLst>
              </a:tr>
              <a:tr h="29317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2° C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42" marR="65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5742" marR="65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42" marR="65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7954569"/>
                  </a:ext>
                </a:extLst>
              </a:tr>
              <a:tr h="29317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2° D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42" marR="65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5742" marR="65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42" marR="65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2662653"/>
                  </a:ext>
                </a:extLst>
              </a:tr>
              <a:tr h="29317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2° E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42" marR="65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5742" marR="65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42" marR="65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6603897"/>
                  </a:ext>
                </a:extLst>
              </a:tr>
              <a:tr h="29317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3° A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42" marR="65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5742" marR="65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42" marR="65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4943767"/>
                  </a:ext>
                </a:extLst>
              </a:tr>
              <a:tr h="29317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3° B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42" marR="65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5742" marR="65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42" marR="65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7822932"/>
                  </a:ext>
                </a:extLst>
              </a:tr>
              <a:tr h="29317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3° C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42" marR="65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5742" marR="65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42" marR="65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3450071"/>
                  </a:ext>
                </a:extLst>
              </a:tr>
              <a:tr h="29317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3° D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42" marR="65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5742" marR="65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42" marR="65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96830"/>
                  </a:ext>
                </a:extLst>
              </a:tr>
              <a:tr h="29317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3° E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42" marR="65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5742" marR="65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42" marR="65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8750241"/>
                  </a:ext>
                </a:extLst>
              </a:tr>
              <a:tr h="29317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4° A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42" marR="65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5742" marR="65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42" marR="65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459442"/>
                  </a:ext>
                </a:extLst>
              </a:tr>
              <a:tr h="29317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4° B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42" marR="65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5742" marR="65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42" marR="65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3688939"/>
                  </a:ext>
                </a:extLst>
              </a:tr>
              <a:tr h="29317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4° C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42" marR="65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5742" marR="65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42" marR="65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293009"/>
                  </a:ext>
                </a:extLst>
              </a:tr>
              <a:tr h="29317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4° D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42" marR="65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5742" marR="65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42" marR="65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4448573"/>
                  </a:ext>
                </a:extLst>
              </a:tr>
              <a:tr h="29317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4° E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42" marR="65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5742" marR="65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42" marR="65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956688"/>
                  </a:ext>
                </a:extLst>
              </a:tr>
              <a:tr h="29317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42" marR="65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387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42" marR="65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42" marR="65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3445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4973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B58E1-2FF9-D292-D8B6-FA782BEA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07" y="1963270"/>
            <a:ext cx="4068834" cy="1465730"/>
          </a:xfrm>
        </p:spPr>
        <p:txBody>
          <a:bodyPr>
            <a:normAutofit/>
          </a:bodyPr>
          <a:lstStyle/>
          <a:p>
            <a:pPr algn="ctr"/>
            <a:r>
              <a:rPr lang="es-CL" dirty="0"/>
              <a:t>ESTUDIANTES REPROBADOS/AS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140D4A52-387B-5C5A-8401-B68E62A856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7764805"/>
              </p:ext>
            </p:extLst>
          </p:nvPr>
        </p:nvGraphicFramePr>
        <p:xfrm>
          <a:off x="4312609" y="-1"/>
          <a:ext cx="6498826" cy="6441147"/>
        </p:xfrm>
        <a:graphic>
          <a:graphicData uri="http://schemas.openxmlformats.org/drawingml/2006/table">
            <a:tbl>
              <a:tblPr firstRow="1" firstCol="1" bandRow="1"/>
              <a:tblGrid>
                <a:gridCol w="1545260">
                  <a:extLst>
                    <a:ext uri="{9D8B030D-6E8A-4147-A177-3AD203B41FA5}">
                      <a16:colId xmlns:a16="http://schemas.microsoft.com/office/drawing/2014/main" val="2795212584"/>
                    </a:ext>
                  </a:extLst>
                </a:gridCol>
                <a:gridCol w="2479446">
                  <a:extLst>
                    <a:ext uri="{9D8B030D-6E8A-4147-A177-3AD203B41FA5}">
                      <a16:colId xmlns:a16="http://schemas.microsoft.com/office/drawing/2014/main" val="3314005602"/>
                    </a:ext>
                  </a:extLst>
                </a:gridCol>
                <a:gridCol w="2474120">
                  <a:extLst>
                    <a:ext uri="{9D8B030D-6E8A-4147-A177-3AD203B41FA5}">
                      <a16:colId xmlns:a16="http://schemas.microsoft.com/office/drawing/2014/main" val="2112181110"/>
                    </a:ext>
                  </a:extLst>
                </a:gridCol>
              </a:tblGrid>
              <a:tr h="40250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Curso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 dirty="0" err="1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N°</a:t>
                      </a:r>
                      <a:r>
                        <a:rPr lang="es-MX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Reprobadas/os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de Reprobadas/os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9765485"/>
                  </a:ext>
                </a:extLst>
              </a:tr>
              <a:tr h="30210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1° A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5107631"/>
                  </a:ext>
                </a:extLst>
              </a:tr>
              <a:tr h="30210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1° B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9068922"/>
                  </a:ext>
                </a:extLst>
              </a:tr>
              <a:tr h="30210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1° C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1593189"/>
                  </a:ext>
                </a:extLst>
              </a:tr>
              <a:tr h="30210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1° D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2910945"/>
                  </a:ext>
                </a:extLst>
              </a:tr>
              <a:tr h="30210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2° A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9208417"/>
                  </a:ext>
                </a:extLst>
              </a:tr>
              <a:tr h="30210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2°B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7,69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7406072"/>
                  </a:ext>
                </a:extLst>
              </a:tr>
              <a:tr h="30210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2° C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1276954"/>
                  </a:ext>
                </a:extLst>
              </a:tr>
              <a:tr h="30210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2° D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6,25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8664963"/>
                  </a:ext>
                </a:extLst>
              </a:tr>
              <a:tr h="30210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2° E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13,33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1454427"/>
                  </a:ext>
                </a:extLst>
              </a:tr>
              <a:tr h="30210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3° A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320457"/>
                  </a:ext>
                </a:extLst>
              </a:tr>
              <a:tr h="30210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3° B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9109601"/>
                  </a:ext>
                </a:extLst>
              </a:tr>
              <a:tr h="30210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3° C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9235955"/>
                  </a:ext>
                </a:extLst>
              </a:tr>
              <a:tr h="30210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3° D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7,14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5982662"/>
                  </a:ext>
                </a:extLst>
              </a:tr>
              <a:tr h="30210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3° E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6436015"/>
                  </a:ext>
                </a:extLst>
              </a:tr>
              <a:tr h="30210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4° A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2720512"/>
                  </a:ext>
                </a:extLst>
              </a:tr>
              <a:tr h="30210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4° B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587997"/>
                  </a:ext>
                </a:extLst>
              </a:tr>
              <a:tr h="30210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4° C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454260"/>
                  </a:ext>
                </a:extLst>
              </a:tr>
              <a:tr h="30210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4° D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3633911"/>
                  </a:ext>
                </a:extLst>
              </a:tr>
              <a:tr h="30210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4° E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0313864"/>
                  </a:ext>
                </a:extLst>
              </a:tr>
              <a:tr h="29862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3700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2191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AA467-7338-2905-9397-63204D5ED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16129"/>
            <a:ext cx="3913534" cy="2073152"/>
          </a:xfrm>
        </p:spPr>
        <p:txBody>
          <a:bodyPr/>
          <a:lstStyle/>
          <a:p>
            <a:r>
              <a:rPr kumimoji="0" lang="es-C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j-ea"/>
                <a:cs typeface="+mj-cs"/>
              </a:rPr>
              <a:t>ESTUDIANTES RETIRADOS/AS</a:t>
            </a:r>
            <a:endParaRPr lang="es-CL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504CCD5-EA44-E1AE-0FD3-CAC2534E7A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0125282"/>
              </p:ext>
            </p:extLst>
          </p:nvPr>
        </p:nvGraphicFramePr>
        <p:xfrm>
          <a:off x="4338463" y="0"/>
          <a:ext cx="6338502" cy="6400792"/>
        </p:xfrm>
        <a:graphic>
          <a:graphicData uri="http://schemas.openxmlformats.org/drawingml/2006/table">
            <a:tbl>
              <a:tblPr firstRow="1" firstCol="1" bandRow="1"/>
              <a:tblGrid>
                <a:gridCol w="2040807">
                  <a:extLst>
                    <a:ext uri="{9D8B030D-6E8A-4147-A177-3AD203B41FA5}">
                      <a16:colId xmlns:a16="http://schemas.microsoft.com/office/drawing/2014/main" val="4102363699"/>
                    </a:ext>
                  </a:extLst>
                </a:gridCol>
                <a:gridCol w="2041725">
                  <a:extLst>
                    <a:ext uri="{9D8B030D-6E8A-4147-A177-3AD203B41FA5}">
                      <a16:colId xmlns:a16="http://schemas.microsoft.com/office/drawing/2014/main" val="1610370518"/>
                    </a:ext>
                  </a:extLst>
                </a:gridCol>
                <a:gridCol w="2255970">
                  <a:extLst>
                    <a:ext uri="{9D8B030D-6E8A-4147-A177-3AD203B41FA5}">
                      <a16:colId xmlns:a16="http://schemas.microsoft.com/office/drawing/2014/main" val="3507089660"/>
                    </a:ext>
                  </a:extLst>
                </a:gridCol>
              </a:tblGrid>
              <a:tr h="30128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Curso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87" marR="6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N° Retiradas/os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87" marR="6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de Retiradas/os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87" marR="6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9613935"/>
                  </a:ext>
                </a:extLst>
              </a:tr>
              <a:tr h="30637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1° A</a:t>
                      </a:r>
                    </a:p>
                  </a:txBody>
                  <a:tcPr marL="63387" marR="6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87" marR="6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387" marR="63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42314"/>
                  </a:ext>
                </a:extLst>
              </a:tr>
              <a:tr h="30637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1° B</a:t>
                      </a:r>
                    </a:p>
                  </a:txBody>
                  <a:tcPr marL="63387" marR="6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387" marR="6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3387" marR="63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2494055"/>
                  </a:ext>
                </a:extLst>
              </a:tr>
              <a:tr h="30637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1° C</a:t>
                      </a:r>
                    </a:p>
                  </a:txBody>
                  <a:tcPr marL="63387" marR="6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87" marR="6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387" marR="63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1186090"/>
                  </a:ext>
                </a:extLst>
              </a:tr>
              <a:tr h="30637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1° D</a:t>
                      </a:r>
                    </a:p>
                  </a:txBody>
                  <a:tcPr marL="63387" marR="6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3387" marR="6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11,11</a:t>
                      </a:r>
                    </a:p>
                  </a:txBody>
                  <a:tcPr marL="63387" marR="63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1025045"/>
                  </a:ext>
                </a:extLst>
              </a:tr>
              <a:tr h="30637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2° A</a:t>
                      </a:r>
                    </a:p>
                  </a:txBody>
                  <a:tcPr marL="63387" marR="6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87" marR="6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387" marR="63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0967459"/>
                  </a:ext>
                </a:extLst>
              </a:tr>
              <a:tr h="30637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2°B</a:t>
                      </a:r>
                    </a:p>
                  </a:txBody>
                  <a:tcPr marL="63387" marR="6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87" marR="6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387" marR="63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4450022"/>
                  </a:ext>
                </a:extLst>
              </a:tr>
              <a:tr h="30637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2° C</a:t>
                      </a:r>
                    </a:p>
                  </a:txBody>
                  <a:tcPr marL="63387" marR="6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87" marR="6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387" marR="63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698978"/>
                  </a:ext>
                </a:extLst>
              </a:tr>
              <a:tr h="30637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2° D</a:t>
                      </a:r>
                    </a:p>
                  </a:txBody>
                  <a:tcPr marL="63387" marR="6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3387" marR="6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12,5</a:t>
                      </a:r>
                    </a:p>
                  </a:txBody>
                  <a:tcPr marL="63387" marR="63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0849283"/>
                  </a:ext>
                </a:extLst>
              </a:tr>
              <a:tr h="30637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2° E</a:t>
                      </a:r>
                    </a:p>
                  </a:txBody>
                  <a:tcPr marL="63387" marR="6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87" marR="6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387" marR="63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7434767"/>
                  </a:ext>
                </a:extLst>
              </a:tr>
              <a:tr h="30637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3° A</a:t>
                      </a:r>
                    </a:p>
                  </a:txBody>
                  <a:tcPr marL="63387" marR="6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387" marR="6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4,55</a:t>
                      </a:r>
                    </a:p>
                  </a:txBody>
                  <a:tcPr marL="63387" marR="63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0591637"/>
                  </a:ext>
                </a:extLst>
              </a:tr>
              <a:tr h="30637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3°B</a:t>
                      </a:r>
                    </a:p>
                  </a:txBody>
                  <a:tcPr marL="63387" marR="6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87" marR="6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387" marR="63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4158668"/>
                  </a:ext>
                </a:extLst>
              </a:tr>
              <a:tr h="30637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3° C</a:t>
                      </a:r>
                    </a:p>
                  </a:txBody>
                  <a:tcPr marL="63387" marR="6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387" marR="6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3387" marR="63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2947967"/>
                  </a:ext>
                </a:extLst>
              </a:tr>
              <a:tr h="30637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3° D</a:t>
                      </a:r>
                    </a:p>
                  </a:txBody>
                  <a:tcPr marL="63387" marR="6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387" marR="6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7,14</a:t>
                      </a:r>
                    </a:p>
                  </a:txBody>
                  <a:tcPr marL="63387" marR="63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9066803"/>
                  </a:ext>
                </a:extLst>
              </a:tr>
              <a:tr h="30637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3° E</a:t>
                      </a:r>
                    </a:p>
                  </a:txBody>
                  <a:tcPr marL="63387" marR="6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387" marR="6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5,88</a:t>
                      </a:r>
                    </a:p>
                  </a:txBody>
                  <a:tcPr marL="63387" marR="63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1982412"/>
                  </a:ext>
                </a:extLst>
              </a:tr>
              <a:tr h="30637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4° A</a:t>
                      </a:r>
                    </a:p>
                  </a:txBody>
                  <a:tcPr marL="63387" marR="6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87" marR="6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387" marR="63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8986724"/>
                  </a:ext>
                </a:extLst>
              </a:tr>
              <a:tr h="30637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4° B</a:t>
                      </a:r>
                    </a:p>
                  </a:txBody>
                  <a:tcPr marL="63387" marR="6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87" marR="6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387" marR="63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5321960"/>
                  </a:ext>
                </a:extLst>
              </a:tr>
              <a:tr h="30637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4° C</a:t>
                      </a:r>
                    </a:p>
                  </a:txBody>
                  <a:tcPr marL="63387" marR="6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87" marR="6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387" marR="63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7650197"/>
                  </a:ext>
                </a:extLst>
              </a:tr>
              <a:tr h="30637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4° D</a:t>
                      </a:r>
                    </a:p>
                  </a:txBody>
                  <a:tcPr marL="63387" marR="6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87" marR="6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387" marR="63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1053906"/>
                  </a:ext>
                </a:extLst>
              </a:tr>
              <a:tr h="30637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4° E</a:t>
                      </a:r>
                    </a:p>
                  </a:txBody>
                  <a:tcPr marL="63387" marR="6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387" marR="6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6,67</a:t>
                      </a:r>
                    </a:p>
                  </a:txBody>
                  <a:tcPr marL="63387" marR="63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024821"/>
                  </a:ext>
                </a:extLst>
              </a:tr>
              <a:tr h="2784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63387" marR="6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87" marR="6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87" marR="6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2909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0006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2ED627-2B53-12B0-C34C-CBD0E2A12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43000" y="2057400"/>
            <a:ext cx="3872753" cy="2649071"/>
          </a:xfrm>
        </p:spPr>
        <p:txBody>
          <a:bodyPr>
            <a:normAutofit fontScale="90000"/>
          </a:bodyPr>
          <a:lstStyle/>
          <a:p>
            <a:pPr marL="1257300">
              <a:lnSpc>
                <a:spcPct val="107000"/>
              </a:lnSpc>
              <a:spcAft>
                <a:spcPts val="800"/>
              </a:spcAft>
            </a:pPr>
            <a:r>
              <a:rPr lang="es-CL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CUMPLIMIENTOPLAN DE LA </a:t>
            </a:r>
            <a:br>
              <a:rPr lang="es-CL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L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CONVIVENCIA </a:t>
            </a:r>
            <a:br>
              <a:rPr lang="es-CL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L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ESCOLAR</a:t>
            </a:r>
            <a:br>
              <a:rPr lang="es-CL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CL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60C5070D-AA42-E204-AD17-29BD4AA788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7676677"/>
              </p:ext>
            </p:extLst>
          </p:nvPr>
        </p:nvGraphicFramePr>
        <p:xfrm>
          <a:off x="3402106" y="1030"/>
          <a:ext cx="8807823" cy="6233527"/>
        </p:xfrm>
        <a:graphic>
          <a:graphicData uri="http://schemas.openxmlformats.org/drawingml/2006/table">
            <a:tbl>
              <a:tblPr firstRow="1" firstCol="1" bandRow="1"/>
              <a:tblGrid>
                <a:gridCol w="6844553">
                  <a:extLst>
                    <a:ext uri="{9D8B030D-6E8A-4147-A177-3AD203B41FA5}">
                      <a16:colId xmlns:a16="http://schemas.microsoft.com/office/drawing/2014/main" val="1763318824"/>
                    </a:ext>
                  </a:extLst>
                </a:gridCol>
                <a:gridCol w="1963270">
                  <a:extLst>
                    <a:ext uri="{9D8B030D-6E8A-4147-A177-3AD203B41FA5}">
                      <a16:colId xmlns:a16="http://schemas.microsoft.com/office/drawing/2014/main" val="2007517762"/>
                    </a:ext>
                  </a:extLst>
                </a:gridCol>
              </a:tblGrid>
              <a:tr h="14147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Acciones Implementadas </a:t>
                      </a:r>
                    </a:p>
                  </a:txBody>
                  <a:tcPr marL="40306" marR="40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de aprobación</a:t>
                      </a:r>
                    </a:p>
                  </a:txBody>
                  <a:tcPr marL="40306" marR="40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019233"/>
                  </a:ext>
                </a:extLst>
              </a:tr>
              <a:tr h="32046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ES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 consejo escolar se da conocer RICE para su aprobación y concientización.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6" marR="40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ES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90%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6" marR="40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5406663"/>
                  </a:ext>
                </a:extLst>
              </a:tr>
              <a:tr h="32046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ES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Socializar Manual de convivencia en página web del liceo.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6" marR="40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ES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6" marR="40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7932905"/>
                  </a:ext>
                </a:extLst>
              </a:tr>
              <a:tr h="48489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ES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Socializar reglamento RICE con estudiantes, padres y apoderados, correos institucionales y pagina web del liceo (entrega de extracto rice en matrícula).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6" marR="40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ES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6" marR="40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604453"/>
                  </a:ext>
                </a:extLst>
              </a:tr>
              <a:tr h="64931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ES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Publicar en panel informativo los protocolos que se encuentran en el Manual de convivencia escolar. (Implementado completamente en frontis del pabellón A).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6" marR="40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ES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6" marR="40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9511523"/>
                  </a:ext>
                </a:extLst>
              </a:tr>
              <a:tr h="48489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ES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Implementación de charla de resolución pacífica de conflictos (Implementada en cursos que presentaban conflictos).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6" marR="40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ES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90%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6" marR="40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5748025"/>
                  </a:ext>
                </a:extLst>
              </a:tr>
              <a:tr h="32046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ES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Realizar talleres para promover las correctas relaciones interpersonales y el buen trato.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6" marR="40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ES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6" marR="40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1923845"/>
                  </a:ext>
                </a:extLst>
              </a:tr>
              <a:tr h="64931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ES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Realizar charlas para entregar herramientas para mejorar la comunicación afectiva y efectiva (Implementada de forma parcial por Dupla de orientación).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6" marR="40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ES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6" marR="40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0902903"/>
                  </a:ext>
                </a:extLst>
              </a:tr>
              <a:tr h="64931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ES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Realizar Charlas para promover los buenos liderazgos, parentales, estudiantes y laborales (Implementado en unidad de proyecto de vida orientación).</a:t>
                      </a:r>
                      <a:endParaRPr lang="es-CL" sz="1600" b="1" kern="10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6" marR="40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ES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6" marR="40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3116580"/>
                  </a:ext>
                </a:extLst>
              </a:tr>
              <a:tr h="107223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ES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Elaboración de revista Cervantina con hitos relevantes y participación de estudiantes y comunidad en diversas actividades.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ES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6" marR="40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ES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6" marR="40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60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3616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CCF51F-A0A5-DBA4-4E15-9C9E8DF7E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1842" y="0"/>
            <a:ext cx="9520158" cy="1049235"/>
          </a:xfrm>
        </p:spPr>
        <p:txBody>
          <a:bodyPr>
            <a:normAutofit fontScale="90000"/>
          </a:bodyPr>
          <a:lstStyle/>
          <a:p>
            <a:pPr marL="1371600">
              <a:lnSpc>
                <a:spcPct val="107000"/>
              </a:lnSpc>
              <a:spcAft>
                <a:spcPts val="800"/>
              </a:spcAft>
            </a:pPr>
            <a:r>
              <a:rPr lang="es-MX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Compromisos PADEM</a:t>
            </a:r>
            <a:br>
              <a:rPr lang="es-CL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CL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C11D6E6-AE26-96F3-30EC-BAFCE4BDE8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0324934"/>
              </p:ext>
            </p:extLst>
          </p:nvPr>
        </p:nvGraphicFramePr>
        <p:xfrm>
          <a:off x="1421266" y="524617"/>
          <a:ext cx="9847369" cy="5351512"/>
        </p:xfrm>
        <a:graphic>
          <a:graphicData uri="http://schemas.openxmlformats.org/drawingml/2006/table">
            <a:tbl>
              <a:tblPr firstRow="1" firstCol="1" bandRow="1"/>
              <a:tblGrid>
                <a:gridCol w="2478293">
                  <a:extLst>
                    <a:ext uri="{9D8B030D-6E8A-4147-A177-3AD203B41FA5}">
                      <a16:colId xmlns:a16="http://schemas.microsoft.com/office/drawing/2014/main" val="3837442448"/>
                    </a:ext>
                  </a:extLst>
                </a:gridCol>
                <a:gridCol w="7369076">
                  <a:extLst>
                    <a:ext uri="{9D8B030D-6E8A-4147-A177-3AD203B41FA5}">
                      <a16:colId xmlns:a16="http://schemas.microsoft.com/office/drawing/2014/main" val="913762003"/>
                    </a:ext>
                  </a:extLst>
                </a:gridCol>
              </a:tblGrid>
              <a:tr h="12341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endParaRPr lang="es-MX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Compromisos asumidos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3453329"/>
                  </a:ext>
                </a:extLst>
              </a:tr>
              <a:tr h="6939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Participación democrática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Promover la participación democrática en la institución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Mejorar la comunicación institucional.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Mejorar la participación de estudiantes en la toma de decisiones.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10358"/>
                  </a:ext>
                </a:extLst>
              </a:tr>
              <a:tr h="6939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Aprendizaje integral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Abordar de manera efectiva la ed. Integral con enfoque de género.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9018504"/>
                  </a:ext>
                </a:extLst>
              </a:tr>
              <a:tr h="88527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Innovación educativa y desarrollo profesional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Fomentar la innovación pedagógica en el aula y salidas pedagógicas.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Promover el desarrollo profesional en la institución.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9437386"/>
                  </a:ext>
                </a:extLst>
              </a:tr>
              <a:tr h="114865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Espacios educativos seguros y acogedores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Prevención del acoso escolar.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Mantención, Limpieza e higiene de las dependencias.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Generar espacios y estrategias de apoyo emocional a estudiantes.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3803051"/>
                  </a:ext>
                </a:extLst>
              </a:tr>
              <a:tr h="6939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CL" sz="1600" b="1" kern="10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Vínculo con el territorio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05075" algn="l"/>
                        </a:tabLst>
                      </a:pPr>
                      <a:r>
                        <a:rPr lang="es-MX" sz="1600" b="1" kern="100" dirty="0">
                          <a:solidFill>
                            <a:srgbClr val="C00000"/>
                          </a:solidFill>
                          <a:effectLst/>
                          <a:latin typeface="Lucida Fax" panose="02060602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Fomentar la conexión con la comunidad y el entorno en distintas actividades pedagógicas.</a:t>
                      </a:r>
                      <a:endParaRPr lang="es-CL" sz="1600" b="1" kern="100" dirty="0">
                        <a:solidFill>
                          <a:srgbClr val="C00000"/>
                        </a:solidFill>
                        <a:effectLst/>
                        <a:latin typeface="Lucida Fax" panose="02060602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7787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8119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246E12-0807-6D5F-00BD-543635299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3833" y="0"/>
            <a:ext cx="5550195" cy="830179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Datos relevantes: 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6D0F4E-F968-239E-367D-F2751F1AC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914400"/>
            <a:ext cx="9520158" cy="4551945"/>
          </a:xfrm>
        </p:spPr>
        <p:txBody>
          <a:bodyPr/>
          <a:lstStyle/>
          <a:p>
            <a:pPr>
              <a:buFontTx/>
              <a:buChar char="-"/>
            </a:pPr>
            <a:r>
              <a:rPr lang="es-MX" dirty="0"/>
              <a:t>Marzo del 2023 asume por “Alta dirección pública” nueva dirección del establecimiento.</a:t>
            </a:r>
          </a:p>
          <a:p>
            <a:pPr>
              <a:buFontTx/>
              <a:buChar char="-"/>
            </a:pPr>
            <a:r>
              <a:rPr lang="es-MX" dirty="0"/>
              <a:t>Integración Escolar: 2023 parte en el Liceo el Programa de Integración Escolar, con equipo profesional para atención de estudiantes con necesidades educativas y trabajo colaborativo con docentes.</a:t>
            </a:r>
          </a:p>
          <a:p>
            <a:pPr>
              <a:buFontTx/>
              <a:buChar char="-"/>
            </a:pPr>
            <a:r>
              <a:rPr lang="es-MX" dirty="0"/>
              <a:t>Continuidad “Modelo Educativo Comunal” (MEC 2022-2024): Trabajo institucional alineado con los Pilares y Principios del “MEC”.</a:t>
            </a:r>
          </a:p>
          <a:p>
            <a:pPr>
              <a:buFontTx/>
              <a:buChar char="-"/>
            </a:pPr>
            <a:r>
              <a:rPr lang="es-MX" dirty="0"/>
              <a:t>Planes por normativa al servicio de la institución.</a:t>
            </a:r>
          </a:p>
          <a:p>
            <a:pPr>
              <a:buFontTx/>
              <a:buChar char="-"/>
            </a:pPr>
            <a:endParaRPr lang="es-MX" dirty="0"/>
          </a:p>
          <a:p>
            <a:pPr>
              <a:buFontTx/>
              <a:buChar char="-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8000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1BE1A5-785C-FCEE-67E5-B51753652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4966" y="0"/>
            <a:ext cx="6143575" cy="751095"/>
          </a:xfrm>
        </p:spPr>
        <p:txBody>
          <a:bodyPr/>
          <a:lstStyle/>
          <a:p>
            <a:pPr algn="ctr"/>
            <a:r>
              <a:rPr lang="es-CL" dirty="0"/>
              <a:t>LOGROS “GENERACIÓN 2023”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DB2733-3A14-B0BD-067C-A6DC0330A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751096"/>
            <a:ext cx="9520158" cy="4715250"/>
          </a:xfrm>
        </p:spPr>
        <p:txBody>
          <a:bodyPr>
            <a:normAutofit/>
          </a:bodyPr>
          <a:lstStyle/>
          <a:p>
            <a:endParaRPr lang="es-CL" dirty="0"/>
          </a:p>
          <a:p>
            <a:endParaRPr lang="es-CL" dirty="0"/>
          </a:p>
          <a:p>
            <a:pPr marL="0" indent="0">
              <a:buNone/>
            </a:pPr>
            <a:r>
              <a:rPr lang="es-CL" dirty="0"/>
              <a:t>*EGRESADOS, QUE POSTULARON </a:t>
            </a:r>
          </a:p>
          <a:p>
            <a:pPr marL="0" indent="0">
              <a:buNone/>
            </a:pPr>
            <a:r>
              <a:rPr lang="es-CL" dirty="0"/>
              <a:t>A  EDUCACIÓN SUPERIOR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**3 ESTUDIANTES EGRESADOS                                   PUNTAJE MÁXIMO EN                  	                                                                                PAES MATEMÁTICA 1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1088EA3D-A60E-8371-97EF-CAFC9AE25266}"/>
              </a:ext>
            </a:extLst>
          </p:cNvPr>
          <p:cNvSpPr/>
          <p:nvPr/>
        </p:nvSpPr>
        <p:spPr>
          <a:xfrm>
            <a:off x="6662327" y="2076600"/>
            <a:ext cx="591670" cy="43030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C62BB4F7-5EF3-1CC8-473F-1818D4E3C8DE}"/>
              </a:ext>
            </a:extLst>
          </p:cNvPr>
          <p:cNvSpPr/>
          <p:nvPr/>
        </p:nvSpPr>
        <p:spPr>
          <a:xfrm>
            <a:off x="6662327" y="3771473"/>
            <a:ext cx="591670" cy="43030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27AF612-5982-4E51-A3DB-CE1681C84A2C}"/>
              </a:ext>
            </a:extLst>
          </p:cNvPr>
          <p:cNvSpPr txBox="1"/>
          <p:nvPr/>
        </p:nvSpPr>
        <p:spPr>
          <a:xfrm>
            <a:off x="7449670" y="1968588"/>
            <a:ext cx="3012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40 % ACEPTADOS EN 1ra PREFERENCIA.</a:t>
            </a:r>
          </a:p>
        </p:txBody>
      </p:sp>
    </p:spTree>
    <p:extLst>
      <p:ext uri="{BB962C8B-B14F-4D97-AF65-F5344CB8AC3E}">
        <p14:creationId xmlns:p14="http://schemas.microsoft.com/office/powerpoint/2010/main" val="1523653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0E20D4-1859-875B-2D0C-91D9494A3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928" y="0"/>
            <a:ext cx="9520158" cy="587136"/>
          </a:xfrm>
        </p:spPr>
        <p:txBody>
          <a:bodyPr/>
          <a:lstStyle/>
          <a:p>
            <a:r>
              <a:rPr lang="es-MX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USO DE RECURSOS Y ESTADO FINANCIERO</a:t>
            </a:r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E919049-2718-4644-CB5B-DA81E78662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93295"/>
            <a:ext cx="12175540" cy="564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45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92D996-A570-8050-4396-966691622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275" y="-18284"/>
            <a:ext cx="9520158" cy="759586"/>
          </a:xfrm>
        </p:spPr>
        <p:txBody>
          <a:bodyPr/>
          <a:lstStyle/>
          <a:p>
            <a:pPr algn="ctr"/>
            <a:r>
              <a:rPr lang="es-MX" dirty="0"/>
              <a:t>¡MUCHAS GRACIAS!</a:t>
            </a:r>
            <a:endParaRPr lang="es-CL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7E915BBE-6AD7-152E-3675-09857D4846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7146" y="741302"/>
            <a:ext cx="4297397" cy="537539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24CCB1A-A813-C4F4-0AFB-35004233F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7247" y="741302"/>
            <a:ext cx="4810069" cy="537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01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54AC25-C36E-6C8D-F52D-968F0821E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27" y="0"/>
            <a:ext cx="9527077" cy="484066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/>
              <a:t>RESULTADOS ACADÉMICOS: SIMCE 2023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B5B222-DA89-C235-17AD-B849C69CE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587136"/>
            <a:ext cx="9520158" cy="4879209"/>
          </a:xfrm>
        </p:spPr>
        <p:txBody>
          <a:bodyPr/>
          <a:lstStyle/>
          <a:p>
            <a:pPr marL="0" indent="0">
              <a:buNone/>
            </a:pPr>
            <a:r>
              <a:rPr lang="es-CL" dirty="0"/>
              <a:t>	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5E9C9B1-EE0D-10A6-6277-A180BACB7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692" y="484066"/>
            <a:ext cx="9310145" cy="488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10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752DA5D-CB49-B619-B3CD-F61F60A50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340" y="1"/>
            <a:ext cx="9520158" cy="72301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853C777-5631-70A5-A80A-B8B4DEDFF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97" y="531628"/>
            <a:ext cx="10932223" cy="485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143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99A07D7-B5B2-B925-09EA-06BFE5A49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611" y="-1956"/>
            <a:ext cx="9522777" cy="55485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917AA0E-1F2F-6312-A129-91F589B9C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60" y="478465"/>
            <a:ext cx="11317279" cy="486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03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837DFA7-88AB-BB8B-FFB3-10204D751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611" y="0"/>
            <a:ext cx="9522777" cy="55478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694EC82-9C05-4B73-D38D-4D1576DFF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544" y="554784"/>
            <a:ext cx="11002911" cy="494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589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E94D704-665D-1D4D-D305-E9BD4BC96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183" y="153227"/>
            <a:ext cx="9522777" cy="55478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7210B12-A3F9-E112-4733-ABA8E2CAA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625" y="564600"/>
            <a:ext cx="10258108" cy="500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44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68F7D4D-8876-8063-238D-4FAD123509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887" y="436289"/>
            <a:ext cx="11266173" cy="4835146"/>
          </a:xfr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6BA773B-B8DD-05B7-DF44-5974C5340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611" y="78799"/>
            <a:ext cx="9522777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436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422A3B0-846A-3AF7-9686-41619D5EE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87" y="404037"/>
            <a:ext cx="10755226" cy="525412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4CF7CAB-DF0E-C882-2837-256660594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611" y="0"/>
            <a:ext cx="9522777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18135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TM10001114[[fn=Galería]]</Template>
  <TotalTime>644</TotalTime>
  <Words>1202</Words>
  <Application>Microsoft Office PowerPoint</Application>
  <PresentationFormat>Panorámica</PresentationFormat>
  <Paragraphs>441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Arial</vt:lpstr>
      <vt:lpstr>Calibri</vt:lpstr>
      <vt:lpstr>Lucida Fax</vt:lpstr>
      <vt:lpstr>Palatino Linotype</vt:lpstr>
      <vt:lpstr>Galería</vt:lpstr>
      <vt:lpstr>CUENTA PÚBLICA GESTIÓN AÑO 2023</vt:lpstr>
      <vt:lpstr>Datos relevantes: </vt:lpstr>
      <vt:lpstr>RESULTADOS ACADÉMICOS: SIMCE 2023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Estrategias desarrolladas para mejorar los resultados de aprendizaje: avances y dificultades.</vt:lpstr>
      <vt:lpstr>Horas realizadas del plan de estudio y cumplimiento del calendario escolar</vt:lpstr>
      <vt:lpstr>             Indicadores de eficiencia interna:</vt:lpstr>
      <vt:lpstr>ASISTENCIA 2023</vt:lpstr>
      <vt:lpstr>APROBACIÓN DE ESTUDIANTES AÑO 2023</vt:lpstr>
      <vt:lpstr>ESTUDIANTES REPROBADOS/AS</vt:lpstr>
      <vt:lpstr>ESTUDIANTES RETIRADOS/AS</vt:lpstr>
      <vt:lpstr>CUMPLIMIENTOPLAN DE LA  CONVIVENCIA  ESCOLAR </vt:lpstr>
      <vt:lpstr>Compromisos PADEM </vt:lpstr>
      <vt:lpstr>LOGROS “GENERACIÓN 2023”</vt:lpstr>
      <vt:lpstr>USO DE RECURSOS Y ESTADO FINANCIERO</vt:lpstr>
      <vt:lpstr>¡MUCHAS GRACIAS!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CUENTA PÚBLICA GESTIÓN AÑO 2023</dc:title>
  <dc:creator>sofia correa</dc:creator>
  <cp:lastModifiedBy>PC_USUARIO</cp:lastModifiedBy>
  <cp:revision>5</cp:revision>
  <dcterms:created xsi:type="dcterms:W3CDTF">2024-03-26T01:39:54Z</dcterms:created>
  <dcterms:modified xsi:type="dcterms:W3CDTF">2024-12-30T01:50:23Z</dcterms:modified>
</cp:coreProperties>
</file>